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33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71" r:id="rId15"/>
    <p:sldId id="295" r:id="rId16"/>
    <p:sldId id="273" r:id="rId17"/>
    <p:sldId id="276" r:id="rId18"/>
    <p:sldId id="290" r:id="rId19"/>
    <p:sldId id="277" r:id="rId20"/>
    <p:sldId id="291" r:id="rId21"/>
    <p:sldId id="278" r:id="rId22"/>
    <p:sldId id="274" r:id="rId23"/>
    <p:sldId id="292" r:id="rId24"/>
    <p:sldId id="275" r:id="rId25"/>
    <p:sldId id="293" r:id="rId26"/>
    <p:sldId id="283" r:id="rId27"/>
    <p:sldId id="294" r:id="rId28"/>
    <p:sldId id="272" r:id="rId29"/>
    <p:sldId id="280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744D3C"/>
    <a:srgbClr val="FFFF66"/>
    <a:srgbClr val="FF5050"/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4" autoAdjust="0"/>
    <p:restoredTop sz="94660"/>
  </p:normalViewPr>
  <p:slideViewPr>
    <p:cSldViewPr>
      <p:cViewPr varScale="1">
        <p:scale>
          <a:sx n="126" d="100"/>
          <a:sy n="126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CEE593-986D-458A-AB62-F4938C83C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51B818-22FF-43CD-AB17-9D5A483A29B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EE593-986D-458A-AB62-F4938C83C76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9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20F6D-2561-4228-9398-7C2B56506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9ED97-94D5-4CF0-9CF6-70C282DAF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CCEA9-266F-446B-87F0-3B5357810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006A7-C5ED-4EAB-8AE4-0B68398F4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825625" y="1049338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D6B4B-CAF5-4B88-AB2D-003E50D2E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99E16-E49E-4BE6-BD0F-410EA496C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4FEE7-83DA-47DC-9CB9-2FC7169F5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1548B-BFDF-445E-8038-2E2371DA2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1EC78-70CE-43ED-AF29-B18EB8A538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454C3-0D20-41F8-ADD9-EC54E2F1B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BEC69-8178-45F9-A937-6A7A412ABC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Comic Sans MS" pitchFamily="66" charset="0"/>
              </a:defRPr>
            </a:lvl1pPr>
          </a:lstStyle>
          <a:p>
            <a:pPr>
              <a:defRPr/>
            </a:pPr>
            <a:fld id="{94F698B4-05FD-49F8-849E-3D7E7D285D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1242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Digitalna</a:t>
            </a:r>
            <a:r>
              <a:rPr lang="en-US" sz="4000" dirty="0" smtClean="0"/>
              <a:t> </a:t>
            </a:r>
            <a:r>
              <a:rPr lang="en-US" sz="4000" dirty="0" err="1" smtClean="0"/>
              <a:t>slika</a:t>
            </a:r>
            <a:endParaRPr lang="en-US" sz="24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533400"/>
            <a:ext cx="6400800" cy="685800"/>
          </a:xfrm>
        </p:spPr>
        <p:txBody>
          <a:bodyPr/>
          <a:lstStyle/>
          <a:p>
            <a:pPr eaLnBrk="1" hangingPunct="1"/>
            <a:r>
              <a:rPr lang="en-US" smtClean="0"/>
              <a:t>Soft computing</a:t>
            </a:r>
          </a:p>
        </p:txBody>
      </p:sp>
      <p:sp>
        <p:nvSpPr>
          <p:cNvPr id="4100" name="Line 6"/>
          <p:cNvSpPr>
            <a:spLocks noChangeShapeType="1"/>
          </p:cNvSpPr>
          <p:nvPr/>
        </p:nvSpPr>
        <p:spPr bwMode="auto">
          <a:xfrm>
            <a:off x="1981200" y="12954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digitalnih slika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Raster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4953000" cy="4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3101790" y="27521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01790" y="30569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19400" y="33528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24200" y="33528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2105" y="33438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19400" y="36576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36576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02105" y="36486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19400" y="39444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24200" y="39444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02105" y="39355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19400" y="42492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24200" y="42492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02105" y="42403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19400" y="45316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24200" y="45316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02105" y="452269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19400" y="48409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124200" y="48409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02105" y="48319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1810" y="512781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46610" y="512781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424515" y="511884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14600" y="48364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93460" y="48364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5870" y="512333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14595" y="51143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841815" y="54236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46615" y="5423640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24520" y="54146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715875" y="54191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14600" y="54102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89295" y="54102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14280" y="541468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24200" y="5715000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91085" y="268493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091085" y="298973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08695" y="32855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13495" y="32855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91400" y="32766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08695" y="35903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13495" y="35903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391400" y="358140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08695" y="38772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113495" y="38772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391400" y="38682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08695" y="41820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113495" y="41820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391400" y="417307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808695" y="44644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113495" y="44644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391400" y="445546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808695" y="47737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113495" y="47737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391400" y="47647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31105" y="50605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135905" y="506057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413810" y="505161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503895" y="47692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82755" y="47692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05165" y="505609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503890" y="504713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31110" y="535640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135910" y="5356405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413815" y="5347440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705170" y="535192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503895" y="53429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978590" y="534296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203575" y="5347445"/>
            <a:ext cx="2286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113495" y="5647765"/>
            <a:ext cx="228600" cy="228600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digitalnih slika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Vektorski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4953000" cy="491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Isosceles Triangle 75"/>
          <p:cNvSpPr/>
          <p:nvPr/>
        </p:nvSpPr>
        <p:spPr>
          <a:xfrm>
            <a:off x="2286000" y="2743200"/>
            <a:ext cx="1905000" cy="2895600"/>
          </a:xfrm>
          <a:prstGeom prst="triangle">
            <a:avLst/>
          </a:prstGeom>
          <a:solidFill>
            <a:srgbClr val="00B05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200400" y="5638800"/>
            <a:ext cx="228600" cy="381000"/>
          </a:xfrm>
          <a:prstGeom prst="rect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6553200" y="2667000"/>
            <a:ext cx="1905000" cy="289560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467600" y="5562600"/>
            <a:ext cx="228600" cy="381000"/>
          </a:xfrm>
          <a:prstGeom prst="rect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Kvantizacija slike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43000"/>
            <a:ext cx="5791200" cy="457200"/>
          </a:xfrm>
        </p:spPr>
        <p:txBody>
          <a:bodyPr/>
          <a:lstStyle/>
          <a:p>
            <a:r>
              <a:rPr lang="sr-Latn-RS" dirty="0" smtClean="0"/>
              <a:t>Raster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8288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1744878" y="2386583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44878" y="2556670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88477" y="2721753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57289" y="2721753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11206" y="2716751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88477" y="2891840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7289" y="2891840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11206" y="2886837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88477" y="3051921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7289" y="3051921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11206" y="3046918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88477" y="3222007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57289" y="3222007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11206" y="3217004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88477" y="3379588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57289" y="3379588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11206" y="3374585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88477" y="3552174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57289" y="3552174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911206" y="3547172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600889" y="3712255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769701" y="3712255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23618" y="3707253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419665" y="3549674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2572" y="3549674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84983" y="3709755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9662" y="3704755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891" y="3877336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69704" y="3877336"/>
            <a:ext cx="126609" cy="127565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923620" y="3872333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084986" y="3874836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419665" y="3869836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36419" y="3869836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253334" y="3872336"/>
            <a:ext cx="126609" cy="12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757289" y="4039923"/>
            <a:ext cx="126609" cy="127565"/>
          </a:xfrm>
          <a:prstGeom prst="ellipse">
            <a:avLst/>
          </a:prstGeom>
          <a:solidFill>
            <a:srgbClr val="74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087910" y="236220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87910" y="266700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805520" y="29628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110320" y="29628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388225" y="295387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05520" y="32676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110320" y="32676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388225" y="325867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805520" y="355450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110320" y="355450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88225" y="354554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805520" y="385930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10320" y="385930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388225" y="385034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05520" y="41416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110320" y="41416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88225" y="413273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805520" y="445097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10320" y="445097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388225" y="444201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827930" y="473784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132730" y="473784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410635" y="472888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500720" y="44464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679580" y="44464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01990" y="473336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500715" y="472440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827935" y="503367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132735" y="5033675"/>
            <a:ext cx="228600" cy="228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410640" y="5024710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701995" y="50291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00720" y="50202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975415" y="50202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200400" y="502471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110320" y="5325035"/>
            <a:ext cx="228600" cy="228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324600" y="227703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629400" y="221250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1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24600" y="2658035"/>
            <a:ext cx="228600" cy="2286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29400" y="258453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2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21294" y="181983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0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018506" y="2221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01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18506" y="25935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10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10400" y="18288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00</a:t>
            </a:r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5562600" y="3429000"/>
          <a:ext cx="3194045" cy="3011805"/>
        </p:xfrm>
        <a:graphic>
          <a:graphicData uri="http://schemas.openxmlformats.org/drawingml/2006/table">
            <a:tbl>
              <a:tblPr/>
              <a:tblGrid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  <a:gridCol w="187885"/>
              </a:tblGrid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Prostorna merenja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43000"/>
            <a:ext cx="5791200" cy="457200"/>
          </a:xfrm>
        </p:spPr>
        <p:txBody>
          <a:bodyPr/>
          <a:lstStyle/>
          <a:p>
            <a:r>
              <a:rPr lang="sr-Latn-RS" dirty="0" smtClean="0"/>
              <a:t>Raster</a:t>
            </a:r>
            <a:endParaRPr lang="en-US" dirty="0"/>
          </a:p>
        </p:txBody>
      </p:sp>
      <p:grpSp>
        <p:nvGrpSpPr>
          <p:cNvPr id="3" name="Group 75"/>
          <p:cNvGrpSpPr/>
          <p:nvPr/>
        </p:nvGrpSpPr>
        <p:grpSpPr>
          <a:xfrm>
            <a:off x="533400" y="1828800"/>
            <a:ext cx="2743200" cy="2743200"/>
            <a:chOff x="914400" y="1752600"/>
            <a:chExt cx="4953000" cy="4915899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1752600"/>
              <a:ext cx="4953000" cy="4915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/>
            <p:cNvSpPr/>
            <p:nvPr/>
          </p:nvSpPr>
          <p:spPr>
            <a:xfrm>
              <a:off x="3101790" y="275216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01790" y="305696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819400" y="33528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24200" y="33528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402105" y="334383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19400" y="36576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24200" y="36576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402105" y="364863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19400" y="394447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124200" y="394447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402105" y="393550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819400" y="424927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24200" y="424927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402105" y="424030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19400" y="453166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124200" y="453166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402105" y="452269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19400" y="484094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124200" y="484094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402105" y="483197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841810" y="512781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146610" y="512781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424515" y="511884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4600" y="483646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693460" y="483646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715870" y="512333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14595" y="511437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841815" y="542364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46615" y="5423640"/>
              <a:ext cx="228600" cy="228600"/>
            </a:xfrm>
            <a:prstGeom prst="ellipse">
              <a:avLst/>
            </a:prstGeom>
            <a:solidFill>
              <a:srgbClr val="74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424520" y="5414675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715875" y="541916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14600" y="54102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989295" y="54102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214280" y="541468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24200" y="5715000"/>
              <a:ext cx="228600" cy="228600"/>
            </a:xfrm>
            <a:prstGeom prst="ellipse">
              <a:avLst/>
            </a:prstGeom>
            <a:solidFill>
              <a:srgbClr val="744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657600" y="1828800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Piksel – jedinični element slike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38600" y="3276600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Rezolucija – mera za nivo detaljnosti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1148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41148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40932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Matematički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43000"/>
            <a:ext cx="5791200" cy="457200"/>
          </a:xfrm>
        </p:spPr>
        <p:txBody>
          <a:bodyPr/>
          <a:lstStyle/>
          <a:p>
            <a:r>
              <a:rPr lang="sr-Latn-RS" dirty="0" smtClean="0"/>
              <a:t>Digitalne rasterske slike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81000" y="1740932"/>
            <a:ext cx="3200400" cy="0"/>
          </a:xfrm>
          <a:prstGeom prst="straightConnector1">
            <a:avLst/>
          </a:prstGeom>
          <a:ln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57200" y="1512332"/>
            <a:ext cx="0" cy="3124200"/>
          </a:xfrm>
          <a:prstGeom prst="straightConnector1">
            <a:avLst/>
          </a:prstGeom>
          <a:ln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124200" y="14478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x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2400" y="42555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latin typeface="Comic Sans MS" pitchFamily="66" charset="0"/>
              </a:rPr>
              <a:t>y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86435" y="51816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</a:t>
            </a:r>
            <a:r>
              <a:rPr lang="en-US" dirty="0" smtClean="0">
                <a:latin typeface="Comic Sans MS" pitchFamily="66" charset="0"/>
              </a:rPr>
              <a:t>(</a:t>
            </a:r>
            <a:r>
              <a:rPr lang="en-US" dirty="0" err="1" smtClean="0">
                <a:latin typeface="Comic Sans MS" pitchFamily="66" charset="0"/>
              </a:rPr>
              <a:t>x,y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59540" y="555363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f(</a:t>
            </a:r>
            <a:r>
              <a:rPr lang="en-US" dirty="0" smtClean="0">
                <a:latin typeface="Comic Sans MS" pitchFamily="66" charset="0"/>
              </a:rPr>
              <a:t>0</a:t>
            </a:r>
            <a:r>
              <a:rPr lang="sr-Latn-RS" dirty="0" smtClean="0">
                <a:latin typeface="Comic Sans MS" pitchFamily="66" charset="0"/>
              </a:rPr>
              <a:t>,</a:t>
            </a:r>
            <a:r>
              <a:rPr lang="en-US" dirty="0" smtClean="0">
                <a:latin typeface="Comic Sans MS" pitchFamily="66" charset="0"/>
              </a:rPr>
              <a:t>0</a:t>
            </a:r>
            <a:r>
              <a:rPr lang="sr-Latn-RS" dirty="0" smtClean="0"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=0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37130" y="585843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f(</a:t>
            </a:r>
            <a:r>
              <a:rPr lang="en-US" dirty="0" smtClean="0">
                <a:latin typeface="Comic Sans MS" pitchFamily="66" charset="0"/>
              </a:rPr>
              <a:t>7</a:t>
            </a:r>
            <a:r>
              <a:rPr lang="sr-Latn-RS" dirty="0" smtClean="0">
                <a:latin typeface="Comic Sans MS" pitchFamily="66" charset="0"/>
              </a:rPr>
              <a:t>,</a:t>
            </a:r>
            <a:r>
              <a:rPr lang="en-US" dirty="0" smtClean="0">
                <a:latin typeface="Comic Sans MS" pitchFamily="66" charset="0"/>
              </a:rPr>
              <a:t>3</a:t>
            </a:r>
            <a:r>
              <a:rPr lang="sr-Latn-RS" dirty="0" smtClean="0"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=1</a:t>
            </a:r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5029207" y="3048000"/>
          <a:ext cx="3962394" cy="3657601"/>
        </p:xfrm>
        <a:graphic>
          <a:graphicData uri="http://schemas.openxmlformats.org/drawingml/2006/table">
            <a:tbl>
              <a:tblPr/>
              <a:tblGrid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</a:tblGrid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1219200" y="61722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f(</a:t>
            </a:r>
            <a:r>
              <a:rPr lang="en-US" dirty="0" smtClean="0">
                <a:latin typeface="Comic Sans MS" pitchFamily="66" charset="0"/>
              </a:rPr>
              <a:t>7</a:t>
            </a:r>
            <a:r>
              <a:rPr lang="sr-Latn-RS" dirty="0" smtClean="0">
                <a:latin typeface="Comic Sans MS" pitchFamily="66" charset="0"/>
              </a:rPr>
              <a:t>,</a:t>
            </a:r>
            <a:r>
              <a:rPr lang="en-US" dirty="0" smtClean="0">
                <a:latin typeface="Comic Sans MS" pitchFamily="66" charset="0"/>
              </a:rPr>
              <a:t>13</a:t>
            </a:r>
            <a:r>
              <a:rPr lang="sr-Latn-RS" dirty="0" smtClean="0"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=2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71600" y="47244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Funkcija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57800" y="24384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Matrica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40932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Matematički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43000"/>
            <a:ext cx="5791200" cy="457200"/>
          </a:xfrm>
        </p:spPr>
        <p:txBody>
          <a:bodyPr/>
          <a:lstStyle/>
          <a:p>
            <a:r>
              <a:rPr lang="sr-Latn-RS" dirty="0" smtClean="0"/>
              <a:t>Digitalne rasterske slike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381000" y="1740932"/>
            <a:ext cx="3200400" cy="0"/>
          </a:xfrm>
          <a:prstGeom prst="straightConnector1">
            <a:avLst/>
          </a:prstGeom>
          <a:ln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57200" y="1512332"/>
            <a:ext cx="0" cy="3124200"/>
          </a:xfrm>
          <a:prstGeom prst="straightConnector1">
            <a:avLst/>
          </a:prstGeom>
          <a:ln>
            <a:solidFill>
              <a:srgbClr val="66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124200" y="14478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x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2400" y="42555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latin typeface="Comic Sans MS" pitchFamily="66" charset="0"/>
              </a:rPr>
              <a:t>y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86435" y="51816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</a:t>
            </a:r>
            <a:r>
              <a:rPr lang="en-US" dirty="0" smtClean="0">
                <a:latin typeface="Comic Sans MS" pitchFamily="66" charset="0"/>
              </a:rPr>
              <a:t>(</a:t>
            </a:r>
            <a:r>
              <a:rPr lang="en-US" dirty="0" err="1" smtClean="0">
                <a:latin typeface="Comic Sans MS" pitchFamily="66" charset="0"/>
              </a:rPr>
              <a:t>x,y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59540" y="555363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f(</a:t>
            </a:r>
            <a:r>
              <a:rPr lang="en-US" dirty="0" smtClean="0">
                <a:latin typeface="Comic Sans MS" pitchFamily="66" charset="0"/>
              </a:rPr>
              <a:t>0</a:t>
            </a:r>
            <a:r>
              <a:rPr lang="sr-Latn-RS" dirty="0" smtClean="0">
                <a:latin typeface="Comic Sans MS" pitchFamily="66" charset="0"/>
              </a:rPr>
              <a:t>,</a:t>
            </a:r>
            <a:r>
              <a:rPr lang="en-US" dirty="0" smtClean="0">
                <a:latin typeface="Comic Sans MS" pitchFamily="66" charset="0"/>
              </a:rPr>
              <a:t>0</a:t>
            </a:r>
            <a:r>
              <a:rPr lang="sr-Latn-RS" dirty="0" smtClean="0"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=0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37130" y="585843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f(</a:t>
            </a:r>
            <a:r>
              <a:rPr lang="en-US" dirty="0" smtClean="0">
                <a:latin typeface="Comic Sans MS" pitchFamily="66" charset="0"/>
              </a:rPr>
              <a:t>7</a:t>
            </a:r>
            <a:r>
              <a:rPr lang="sr-Latn-RS" dirty="0" smtClean="0">
                <a:latin typeface="Comic Sans MS" pitchFamily="66" charset="0"/>
              </a:rPr>
              <a:t>,</a:t>
            </a:r>
            <a:r>
              <a:rPr lang="en-US" dirty="0" smtClean="0">
                <a:latin typeface="Comic Sans MS" pitchFamily="66" charset="0"/>
              </a:rPr>
              <a:t>3</a:t>
            </a:r>
            <a:r>
              <a:rPr lang="sr-Latn-RS" dirty="0" smtClean="0"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=1</a:t>
            </a:r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5029207" y="3048000"/>
          <a:ext cx="3962394" cy="3657601"/>
        </p:xfrm>
        <a:graphic>
          <a:graphicData uri="http://schemas.openxmlformats.org/drawingml/2006/table">
            <a:tbl>
              <a:tblPr/>
              <a:tblGrid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  <a:gridCol w="233082"/>
              </a:tblGrid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1219200" y="61722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f(</a:t>
            </a:r>
            <a:r>
              <a:rPr lang="en-US" dirty="0" smtClean="0">
                <a:latin typeface="Comic Sans MS" pitchFamily="66" charset="0"/>
              </a:rPr>
              <a:t>7</a:t>
            </a:r>
            <a:r>
              <a:rPr lang="sr-Latn-RS" dirty="0" smtClean="0">
                <a:latin typeface="Comic Sans MS" pitchFamily="66" charset="0"/>
              </a:rPr>
              <a:t>,</a:t>
            </a:r>
            <a:r>
              <a:rPr lang="en-US" dirty="0" smtClean="0">
                <a:latin typeface="Comic Sans MS" pitchFamily="66" charset="0"/>
              </a:rPr>
              <a:t>13</a:t>
            </a:r>
            <a:r>
              <a:rPr lang="sr-Latn-RS" dirty="0" smtClean="0"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=2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71600" y="47244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Funkcija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57800" y="24384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Matrica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 rasterske slika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48200" y="1143000"/>
            <a:ext cx="1478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1 bit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8 bit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16 bit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32 bit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8 bit Color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RGB Color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HSB Color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Tipovi reprezentacije jednog piksela</a:t>
            </a:r>
            <a:endParaRPr lang="sr-Latn-RS" dirty="0">
              <a:latin typeface="Comic Sans MS" pitchFamily="66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86200" y="3200400"/>
            <a:ext cx="397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Matrica se u memoriji čuva kao niz</a:t>
            </a:r>
            <a:endParaRPr lang="sr-Latn-RS" dirty="0">
              <a:latin typeface="Comic Sans MS" pitchFamily="66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762000" y="3505200"/>
          <a:ext cx="1016002" cy="952500"/>
        </p:xfrm>
        <a:graphic>
          <a:graphicData uri="http://schemas.openxmlformats.org/drawingml/2006/table">
            <a:tbl>
              <a:tblPr/>
              <a:tblGrid>
                <a:gridCol w="256374"/>
                <a:gridCol w="189907"/>
                <a:gridCol w="189907"/>
                <a:gridCol w="189907"/>
                <a:gridCol w="18990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4343400" y="3581400"/>
          <a:ext cx="3048000" cy="381000"/>
        </p:xfrm>
        <a:graphic>
          <a:graphicData uri="http://schemas.openxmlformats.org/drawingml/2006/table">
            <a:tbl>
              <a:tblPr/>
              <a:tblGrid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  <a:gridCol w="190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228600" y="2819400"/>
            <a:ext cx="1866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W – broj kolona</a:t>
            </a:r>
          </a:p>
          <a:p>
            <a:r>
              <a:rPr lang="sr-Latn-RS" dirty="0" smtClean="0">
                <a:latin typeface="Comic Sans MS" pitchFamily="66" charset="0"/>
              </a:rPr>
              <a:t>H – broj vrsta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1000" y="3886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</a:t>
            </a:r>
            <a:r>
              <a:rPr lang="en-US" dirty="0" smtClean="0">
                <a:latin typeface="Comic Sans MS" pitchFamily="66" charset="0"/>
              </a:rPr>
              <a:t> =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581400" y="365760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</a:t>
            </a:r>
            <a:r>
              <a:rPr lang="en-US" dirty="0" smtClean="0">
                <a:latin typeface="Comic Sans MS" pitchFamily="66" charset="0"/>
              </a:rPr>
              <a:t>N =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286000" y="4800600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</a:t>
            </a:r>
            <a:r>
              <a:rPr lang="en-US" dirty="0" smtClean="0">
                <a:latin typeface="Comic Sans MS" pitchFamily="66" charset="0"/>
              </a:rPr>
              <a:t>[</a:t>
            </a:r>
            <a:r>
              <a:rPr lang="en-US" dirty="0" err="1" smtClean="0">
                <a:latin typeface="Comic Sans MS" pitchFamily="66" charset="0"/>
              </a:rPr>
              <a:t>y,x</a:t>
            </a:r>
            <a:r>
              <a:rPr lang="en-US" dirty="0" smtClean="0">
                <a:latin typeface="Comic Sans MS" pitchFamily="66" charset="0"/>
              </a:rPr>
              <a:t>] = SN[y*</a:t>
            </a:r>
            <a:r>
              <a:rPr lang="en-US" dirty="0" err="1" smtClean="0">
                <a:latin typeface="Comic Sans MS" pitchFamily="66" charset="0"/>
              </a:rPr>
              <a:t>W+x</a:t>
            </a:r>
            <a:r>
              <a:rPr lang="en-US" dirty="0" smtClean="0">
                <a:latin typeface="Comic Sans MS" pitchFamily="66" charset="0"/>
              </a:rPr>
              <a:t>]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295400" y="5867400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vrsta</a:t>
            </a:r>
            <a:endParaRPr lang="sr-Latn-RS" dirty="0">
              <a:latin typeface="Comic Sans MS" pitchFamily="66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24200" y="5943600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kolona</a:t>
            </a:r>
            <a:endParaRPr lang="sr-Latn-RS" dirty="0">
              <a:latin typeface="Comic Sans MS" pitchFamily="66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821460" y="5257800"/>
            <a:ext cx="69314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95600" y="51816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 rasterske slika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Slika u boji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540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Svaki piksel ima tri komponente: RGB ili HSB ili...</a:t>
            </a:r>
            <a:endParaRPr lang="sr-Latn-RS" dirty="0">
              <a:latin typeface="Comic Sans MS" pitchFamily="66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2209800" y="3124200"/>
          <a:ext cx="1016002" cy="952500"/>
        </p:xfrm>
        <a:graphic>
          <a:graphicData uri="http://schemas.openxmlformats.org/drawingml/2006/table">
            <a:tbl>
              <a:tblPr/>
              <a:tblGrid>
                <a:gridCol w="256374"/>
                <a:gridCol w="189907"/>
                <a:gridCol w="189907"/>
                <a:gridCol w="189907"/>
                <a:gridCol w="18990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304800" y="2438400"/>
            <a:ext cx="1866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W – broj kolona</a:t>
            </a:r>
          </a:p>
          <a:p>
            <a:r>
              <a:rPr lang="sr-Latn-RS" dirty="0" smtClean="0">
                <a:latin typeface="Comic Sans MS" pitchFamily="66" charset="0"/>
              </a:rPr>
              <a:t>H – broj vrsta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828800" y="3505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R</a:t>
            </a:r>
            <a:r>
              <a:rPr lang="en-US" dirty="0" smtClean="0">
                <a:latin typeface="Comic Sans MS" pitchFamily="66" charset="0"/>
              </a:rPr>
              <a:t> =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191000" y="3124200"/>
          <a:ext cx="1016002" cy="952500"/>
        </p:xfrm>
        <a:graphic>
          <a:graphicData uri="http://schemas.openxmlformats.org/drawingml/2006/table">
            <a:tbl>
              <a:tblPr/>
              <a:tblGrid>
                <a:gridCol w="256374"/>
                <a:gridCol w="189907"/>
                <a:gridCol w="189907"/>
                <a:gridCol w="189907"/>
                <a:gridCol w="18990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3810000" y="3505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G</a:t>
            </a:r>
            <a:r>
              <a:rPr lang="en-US" dirty="0" smtClean="0">
                <a:latin typeface="Comic Sans MS" pitchFamily="66" charset="0"/>
              </a:rPr>
              <a:t> =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019800" y="3124200"/>
          <a:ext cx="1016002" cy="952500"/>
        </p:xfrm>
        <a:graphic>
          <a:graphicData uri="http://schemas.openxmlformats.org/drawingml/2006/table">
            <a:tbl>
              <a:tblPr/>
              <a:tblGrid>
                <a:gridCol w="256374"/>
                <a:gridCol w="189907"/>
                <a:gridCol w="189907"/>
                <a:gridCol w="189907"/>
                <a:gridCol w="18990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5638800" y="35052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B</a:t>
            </a:r>
            <a:r>
              <a:rPr lang="en-US" dirty="0" smtClean="0">
                <a:latin typeface="Comic Sans MS" pitchFamily="66" charset="0"/>
              </a:rPr>
              <a:t> =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419600"/>
            <a:ext cx="2068175" cy="210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2971800" y="5486400"/>
            <a:ext cx="358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2D matrica gde je svaki </a:t>
            </a:r>
            <a:endParaRPr lang="en-US" dirty="0" smtClean="0">
              <a:latin typeface="Comic Sans MS" pitchFamily="66" charset="0"/>
            </a:endParaRPr>
          </a:p>
          <a:p>
            <a:r>
              <a:rPr lang="sr-Latn-RS" dirty="0" smtClean="0">
                <a:latin typeface="Comic Sans MS" pitchFamily="66" charset="0"/>
              </a:rPr>
              <a:t>element uređena trojka (r, g, b)</a:t>
            </a:r>
            <a:endParaRPr lang="sr-Latn-RS" dirty="0">
              <a:latin typeface="Comic Sans MS" pitchFamily="66" charset="0"/>
            </a:endParaRPr>
          </a:p>
        </p:txBody>
      </p:sp>
      <p:pic>
        <p:nvPicPr>
          <p:cNvPr id="2053" name="Picture 5" descr="http://upload.wikimedia.org/wikipedia/commons/thumb/3/33/Beyoglu_4671_tricolor.png/400px-Beyoglu_4671_tricol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267200"/>
            <a:ext cx="3129124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Matematički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43000"/>
            <a:ext cx="5791200" cy="457200"/>
          </a:xfrm>
        </p:spPr>
        <p:txBody>
          <a:bodyPr/>
          <a:lstStyle/>
          <a:p>
            <a:r>
              <a:rPr lang="sr-Latn-RS" dirty="0" smtClean="0"/>
              <a:t>Digitalne rasterske slike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76400"/>
            <a:ext cx="3962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9200" y="4724400"/>
            <a:ext cx="26924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724400"/>
            <a:ext cx="2667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2647950"/>
            <a:ext cx="2667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8077200" y="34290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77200" y="54864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57400" y="57150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 rasterske slika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siva</a:t>
            </a:r>
            <a:r>
              <a:rPr lang="en-US" dirty="0" smtClean="0"/>
              <a:t>” </a:t>
            </a:r>
            <a:r>
              <a:rPr lang="en-US" dirty="0" err="1" smtClean="0"/>
              <a:t>slika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6239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Slika</a:t>
            </a:r>
            <a:r>
              <a:rPr lang="en-US" dirty="0" smtClean="0">
                <a:latin typeface="Comic Sans MS" pitchFamily="66" charset="0"/>
              </a:rPr>
              <a:t> u </a:t>
            </a:r>
            <a:r>
              <a:rPr lang="en-US" dirty="0" err="1" smtClean="0">
                <a:latin typeface="Comic Sans MS" pitchFamily="66" charset="0"/>
              </a:rPr>
              <a:t>kojoj</a:t>
            </a:r>
            <a:r>
              <a:rPr lang="en-US" dirty="0" smtClean="0">
                <a:latin typeface="Comic Sans MS" pitchFamily="66" charset="0"/>
              </a:rPr>
              <a:t> je </a:t>
            </a:r>
            <a:r>
              <a:rPr lang="en-US" dirty="0" err="1" smtClean="0">
                <a:latin typeface="Comic Sans MS" pitchFamily="66" charset="0"/>
              </a:rPr>
              <a:t>svaki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piksel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predstavlja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nijansu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sive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boje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sr-Latn-RS" dirty="0"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4495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Funkcije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za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konverziju</a:t>
            </a:r>
            <a:endParaRPr lang="sr-Latn-RS" dirty="0">
              <a:latin typeface="Comic Sans MS" pitchFamily="66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24200"/>
            <a:ext cx="8229600" cy="55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990600" y="5029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Y = (R+G+B)/3</a:t>
            </a:r>
            <a:endParaRPr lang="sr-Latn-RS" dirty="0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0600" y="5638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Y’ = 0.299R+0.587G+0.114B</a:t>
            </a:r>
            <a:endParaRPr lang="sr-Latn-RS" dirty="0">
              <a:latin typeface="Comic Sans MS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3733800"/>
            <a:ext cx="687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u kojem se sa 256 nivoa reprezentuje nivo osvetljenja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sr-Latn-RS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en-US" dirty="0"/>
          </a:p>
        </p:txBody>
      </p:sp>
      <p:pic>
        <p:nvPicPr>
          <p:cNvPr id="22532" name="Picture 4" descr="https://lh5.googleusercontent.com/-Yg13MRc1B9o/T5JAOmGTCVI/AAAAAAAbey8/CzGa1X6u-_o/s1189/42nd+Street+Phot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1666" y="3136554"/>
            <a:ext cx="2748980" cy="1828800"/>
          </a:xfrm>
          <a:prstGeom prst="rect">
            <a:avLst/>
          </a:prstGeom>
          <a:noFill/>
        </p:spPr>
      </p:pic>
      <p:pic>
        <p:nvPicPr>
          <p:cNvPr id="22534" name="Picture 6" descr="C:\Users\djordje\Pictures\durmitor 2012\izdvojeno\2012-08-18 07.54.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7846" y="1688754"/>
            <a:ext cx="4368800" cy="3276600"/>
          </a:xfrm>
          <a:prstGeom prst="rect">
            <a:avLst/>
          </a:prstGeom>
          <a:noFill/>
        </p:spPr>
      </p:pic>
      <p:pic>
        <p:nvPicPr>
          <p:cNvPr id="22530" name="Picture 2" descr="http://www.mcescher.com/Gallery/recogn-bmp/LW39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7446" y="1688754"/>
            <a:ext cx="1676400" cy="1413832"/>
          </a:xfrm>
          <a:prstGeom prst="rect">
            <a:avLst/>
          </a:prstGeom>
          <a:noFill/>
        </p:spPr>
      </p:pic>
      <p:pic>
        <p:nvPicPr>
          <p:cNvPr id="22536" name="Picture 8" descr="http://esamultimedia.esa.int/images/msm_images/0137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996728"/>
            <a:ext cx="1570291" cy="1568825"/>
          </a:xfrm>
          <a:prstGeom prst="rect">
            <a:avLst/>
          </a:prstGeom>
          <a:noFill/>
        </p:spPr>
      </p:pic>
      <p:pic>
        <p:nvPicPr>
          <p:cNvPr id="22538" name="Picture 10" descr="http://upload.wikimedia.org/wikipedia/commons/thumb/e/ec/Mona_Lisa,_by_Leonardo_da_Vinci,_from_C2RMF_retouched.jpg/250px-Mona_Lisa,_by_Leonardo_da_Vinci,_from_C2RMF_retouche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09011" y="1676400"/>
            <a:ext cx="959504" cy="1431580"/>
          </a:xfrm>
          <a:prstGeom prst="rect">
            <a:avLst/>
          </a:prstGeom>
          <a:noFill/>
        </p:spPr>
      </p:pic>
      <p:pic>
        <p:nvPicPr>
          <p:cNvPr id="22540" name="Picture 12" descr="Melencolia I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9081" y="5001214"/>
            <a:ext cx="1237651" cy="1564340"/>
          </a:xfrm>
          <a:prstGeom prst="rect">
            <a:avLst/>
          </a:prstGeom>
          <a:noFill/>
        </p:spPr>
      </p:pic>
      <p:pic>
        <p:nvPicPr>
          <p:cNvPr id="22542" name="Picture 14" descr="http://www.bbc.co.uk/history/ancient/romans/images/gal_mosaic_head_medus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96551" y="5014658"/>
            <a:ext cx="2370362" cy="1550895"/>
          </a:xfrm>
          <a:prstGeom prst="rect">
            <a:avLst/>
          </a:prstGeom>
          <a:noFill/>
        </p:spPr>
      </p:pic>
      <p:pic>
        <p:nvPicPr>
          <p:cNvPr id="22544" name="Picture 16" descr="http://upload.wikimedia.org/wikipedia/commons/thumb/a/a9/MR_Knee.jpg/230px-MR_Kne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6681" y="5014659"/>
            <a:ext cx="533400" cy="533400"/>
          </a:xfrm>
          <a:prstGeom prst="rect">
            <a:avLst/>
          </a:prstGeom>
          <a:noFill/>
        </p:spPr>
      </p:pic>
      <p:pic>
        <p:nvPicPr>
          <p:cNvPr id="22546" name="Picture 18" descr="http://www.cedars-sinai.edu/Medical-Professionals/Imaging-Center/Neuroradiology/Images/CT-Brain-954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32496" y="5005694"/>
            <a:ext cx="1371600" cy="1534334"/>
          </a:xfrm>
          <a:prstGeom prst="rect">
            <a:avLst/>
          </a:prstGeom>
          <a:noFill/>
        </p:spPr>
      </p:pic>
      <p:pic>
        <p:nvPicPr>
          <p:cNvPr id="22548" name="Picture 20" descr="https://encrypted-tbn3.google.com/images?q=tbn:ANd9GcSqjYm5Ai-2HZ6Genz-GDbd1VCONjKXDBJ95EeLF9goe1gmuqV1sA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85646" y="5834929"/>
            <a:ext cx="533399" cy="6931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590800"/>
            <a:ext cx="6858000" cy="1143000"/>
          </a:xfrm>
        </p:spPr>
        <p:txBody>
          <a:bodyPr/>
          <a:lstStyle/>
          <a:p>
            <a:r>
              <a:rPr lang="sr-Latn-RS" dirty="0" smtClean="0"/>
              <a:t>Statističke osobine slike</a:t>
            </a:r>
            <a:br>
              <a:rPr lang="sr-Latn-RS" dirty="0" smtClean="0"/>
            </a:br>
            <a:r>
              <a:rPr lang="sr-Latn-RS" dirty="0" smtClean="0"/>
              <a:t>i segmentacija slike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Statističke</a:t>
            </a:r>
            <a:r>
              <a:rPr lang="en-US" dirty="0" smtClean="0"/>
              <a:t> </a:t>
            </a:r>
            <a:r>
              <a:rPr lang="en-US" dirty="0" err="1" smtClean="0"/>
              <a:t>osobine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r>
              <a:rPr lang="sr-Latn-RS" dirty="0" smtClean="0"/>
              <a:t>, min, max, mean, stdev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400" y="5029200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Histogram – </a:t>
            </a:r>
            <a:r>
              <a:rPr lang="en-US" dirty="0" err="1" smtClean="0">
                <a:latin typeface="Comic Sans MS" pitchFamily="66" charset="0"/>
              </a:rPr>
              <a:t>grafi</a:t>
            </a:r>
            <a:r>
              <a:rPr lang="sr-Latn-RS" dirty="0" smtClean="0">
                <a:latin typeface="Comic Sans MS" pitchFamily="66" charset="0"/>
              </a:rPr>
              <a:t>čki reprezentovana distribucija nijansi sive boje</a:t>
            </a:r>
          </a:p>
          <a:p>
            <a:r>
              <a:rPr lang="sr-Latn-RS" dirty="0" smtClean="0">
                <a:latin typeface="Comic Sans MS" pitchFamily="66" charset="0"/>
              </a:rPr>
              <a:t>Min</a:t>
            </a:r>
          </a:p>
          <a:p>
            <a:r>
              <a:rPr lang="sr-Latn-RS" dirty="0" smtClean="0">
                <a:latin typeface="Comic Sans MS" pitchFamily="66" charset="0"/>
              </a:rPr>
              <a:t>Max</a:t>
            </a:r>
          </a:p>
          <a:p>
            <a:r>
              <a:rPr lang="sr-Latn-RS" dirty="0" smtClean="0">
                <a:latin typeface="Comic Sans MS" pitchFamily="66" charset="0"/>
              </a:rPr>
              <a:t>Mean</a:t>
            </a:r>
          </a:p>
          <a:p>
            <a:r>
              <a:rPr lang="sr-Latn-RS" dirty="0" smtClean="0">
                <a:latin typeface="Comic Sans MS" pitchFamily="66" charset="0"/>
              </a:rPr>
              <a:t>Stdev</a:t>
            </a:r>
            <a:endParaRPr lang="sr-Latn-RS" dirty="0">
              <a:latin typeface="Comic Sans MS" pitchFamily="66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3141109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338" y="1600200"/>
            <a:ext cx="4310062" cy="34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Binarna slika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1618344"/>
          </a:xfrm>
        </p:spPr>
        <p:txBody>
          <a:bodyPr/>
          <a:lstStyle/>
          <a:p>
            <a:pPr>
              <a:buNone/>
            </a:pPr>
            <a:r>
              <a:rPr lang="sr-Latn-RS" dirty="0" smtClean="0"/>
              <a:t>Jednostavnija i brža obrada.</a:t>
            </a:r>
          </a:p>
          <a:p>
            <a:pPr>
              <a:buNone/>
            </a:pPr>
            <a:r>
              <a:rPr lang="sr-Latn-RS" dirty="0" smtClean="0"/>
              <a:t>Neophodno pretvaranje slike u binarni oblik.</a:t>
            </a:r>
          </a:p>
          <a:p>
            <a:pPr>
              <a:buNone/>
            </a:pPr>
            <a:r>
              <a:rPr lang="sr-Latn-RS" dirty="0" smtClean="0"/>
              <a:t>Gubitak detalja.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Segmentacija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505200"/>
            <a:ext cx="2709862" cy="203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3505199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5052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Binarna slika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Segmentacija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365511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962400"/>
            <a:ext cx="365511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676400"/>
            <a:ext cx="510486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00200"/>
            <a:ext cx="2743200" cy="152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Binarna slika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Segmentacija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5018" y="4343400"/>
            <a:ext cx="284286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953000" y="297180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Kako odrediti M</a:t>
            </a:r>
            <a:r>
              <a:rPr lang="en-US" dirty="0" smtClean="0">
                <a:latin typeface="Comic Sans MS" pitchFamily="66" charset="0"/>
              </a:rPr>
              <a:t>?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2954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981200" y="3886200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 = mean(S)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0" y="220980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S=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43000" y="525780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B=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7800" y="3886200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 = </a:t>
            </a:r>
            <a:r>
              <a:rPr lang="en-US" dirty="0" err="1" smtClean="0">
                <a:latin typeface="Comic Sans MS" pitchFamily="66" charset="0"/>
              </a:rPr>
              <a:t>otsu</a:t>
            </a:r>
            <a:r>
              <a:rPr lang="en-US" dirty="0" smtClean="0">
                <a:latin typeface="Comic Sans MS" pitchFamily="66" charset="0"/>
              </a:rPr>
              <a:t>(S)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4343400"/>
            <a:ext cx="282760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00200"/>
            <a:ext cx="2743200" cy="152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Binarna slika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Segmentacija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53000" y="297180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Kako odrediti M</a:t>
            </a:r>
            <a:r>
              <a:rPr lang="en-US" dirty="0" smtClean="0">
                <a:latin typeface="Comic Sans MS" pitchFamily="66" charset="0"/>
              </a:rPr>
              <a:t>?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981200" y="3886200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 = mean(S)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0" y="220980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S=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7800" y="3886200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 = </a:t>
            </a:r>
            <a:r>
              <a:rPr lang="en-US" dirty="0" err="1" smtClean="0">
                <a:latin typeface="Comic Sans MS" pitchFamily="66" charset="0"/>
              </a:rPr>
              <a:t>otsu</a:t>
            </a:r>
            <a:r>
              <a:rPr lang="en-US" dirty="0" smtClean="0">
                <a:latin typeface="Comic Sans MS" pitchFamily="66" charset="0"/>
              </a:rPr>
              <a:t>(S)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4276165"/>
            <a:ext cx="5105399" cy="221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419600"/>
            <a:ext cx="4724400" cy="204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00200"/>
            <a:ext cx="2743200" cy="152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Binarna slika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Segmentacija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53000" y="297180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Kako odrediti M</a:t>
            </a:r>
            <a:r>
              <a:rPr lang="en-US" dirty="0" smtClean="0">
                <a:latin typeface="Comic Sans MS" pitchFamily="66" charset="0"/>
              </a:rPr>
              <a:t>?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295400"/>
            <a:ext cx="2701481" cy="2027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990600" y="4191000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M = </a:t>
            </a:r>
            <a:r>
              <a:rPr lang="en-US" dirty="0" err="1" smtClean="0">
                <a:latin typeface="Comic Sans MS" pitchFamily="66" charset="0"/>
              </a:rPr>
              <a:t>localMean</a:t>
            </a:r>
            <a:r>
              <a:rPr lang="en-US" dirty="0" smtClean="0">
                <a:latin typeface="Comic Sans MS" pitchFamily="66" charset="0"/>
              </a:rPr>
              <a:t>(S)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0" y="220980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S=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438400" y="502920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B=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199" y="3428999"/>
            <a:ext cx="5883287" cy="342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590800"/>
            <a:ext cx="6858000" cy="1143000"/>
          </a:xfrm>
        </p:spPr>
        <p:txBody>
          <a:bodyPr/>
          <a:lstStyle/>
          <a:p>
            <a:r>
              <a:rPr lang="sr-Latn-RS" dirty="0" smtClean="0"/>
              <a:t>Morfološka obrada slike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Morfolo</a:t>
            </a:r>
            <a:r>
              <a:rPr lang="sr-Latn-RS" dirty="0" smtClean="0"/>
              <a:t>ška obrada slike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3655168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Binarne operacije</a:t>
            </a:r>
          </a:p>
          <a:p>
            <a:r>
              <a:rPr lang="sr-Latn-RS" dirty="0" smtClean="0">
                <a:latin typeface="Comic Sans MS" pitchFamily="66" charset="0"/>
              </a:rPr>
              <a:t>	dilatacija</a:t>
            </a:r>
          </a:p>
          <a:p>
            <a:r>
              <a:rPr lang="sr-Latn-RS" dirty="0" smtClean="0">
                <a:latin typeface="Comic Sans MS" pitchFamily="66" charset="0"/>
              </a:rPr>
              <a:t>	erozija</a:t>
            </a: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sr-Latn-RS" dirty="0" smtClean="0">
                <a:latin typeface="Comic Sans MS" pitchFamily="66" charset="0"/>
              </a:rPr>
              <a:t>Operatori za</a:t>
            </a:r>
          </a:p>
          <a:p>
            <a:r>
              <a:rPr lang="sr-Latn-RS" dirty="0" smtClean="0">
                <a:latin typeface="Comic Sans MS" pitchFamily="66" charset="0"/>
              </a:rPr>
              <a:t>	otvaranje</a:t>
            </a:r>
          </a:p>
          <a:p>
            <a:r>
              <a:rPr lang="sr-Latn-RS" dirty="0" smtClean="0">
                <a:latin typeface="Comic Sans MS" pitchFamily="66" charset="0"/>
              </a:rPr>
              <a:t>	zatvaranje</a:t>
            </a:r>
          </a:p>
          <a:p>
            <a:r>
              <a:rPr lang="sr-Latn-RS" dirty="0" smtClean="0">
                <a:latin typeface="Comic Sans MS" pitchFamily="66" charset="0"/>
              </a:rPr>
              <a:t>	detekciju ivica</a:t>
            </a: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sr-Latn-RS" dirty="0" smtClean="0">
                <a:latin typeface="Comic Sans MS" pitchFamily="66" charset="0"/>
              </a:rPr>
              <a:t>Detekcija jednostavnih oblika</a:t>
            </a: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sr-Latn-RS" dirty="0" smtClean="0">
                <a:latin typeface="Comic Sans MS" pitchFamily="66" charset="0"/>
              </a:rPr>
              <a:t>Morfološki filteri za</a:t>
            </a:r>
            <a:r>
              <a:rPr lang="en-US" dirty="0" smtClean="0">
                <a:latin typeface="Comic Sans MS" pitchFamily="66" charset="0"/>
              </a:rPr>
              <a:t> “</a:t>
            </a:r>
            <a:r>
              <a:rPr lang="en-US" dirty="0" err="1" smtClean="0">
                <a:latin typeface="Comic Sans MS" pitchFamily="66" charset="0"/>
              </a:rPr>
              <a:t>sive</a:t>
            </a:r>
            <a:r>
              <a:rPr lang="en-US" dirty="0" smtClean="0">
                <a:latin typeface="Comic Sans MS" pitchFamily="66" charset="0"/>
              </a:rPr>
              <a:t>” </a:t>
            </a:r>
            <a:r>
              <a:rPr lang="en-US" dirty="0" err="1" smtClean="0">
                <a:latin typeface="Comic Sans MS" pitchFamily="66" charset="0"/>
              </a:rPr>
              <a:t>slike</a:t>
            </a:r>
            <a:r>
              <a:rPr lang="sr-Latn-RS" dirty="0" smtClean="0">
                <a:latin typeface="Comic Sans MS" pitchFamily="66" charset="0"/>
              </a:rPr>
              <a:t> </a:t>
            </a:r>
          </a:p>
          <a:p>
            <a:endParaRPr lang="sr-Latn-RS" dirty="0" smtClean="0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62400" y="1828800"/>
            <a:ext cx="351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“</a:t>
            </a:r>
            <a:r>
              <a:rPr lang="en-US" dirty="0" err="1" smtClean="0">
                <a:latin typeface="Comic Sans MS" pitchFamily="66" charset="0"/>
              </a:rPr>
              <a:t>Okolina</a:t>
            </a:r>
            <a:r>
              <a:rPr lang="en-US" dirty="0" smtClean="0">
                <a:latin typeface="Comic Sans MS" pitchFamily="66" charset="0"/>
              </a:rPr>
              <a:t>”</a:t>
            </a:r>
            <a:r>
              <a:rPr lang="sr-Latn-RS" dirty="0" smtClean="0">
                <a:latin typeface="Comic Sans MS" pitchFamily="66" charset="0"/>
              </a:rPr>
              <a:t> ili strukturni element</a:t>
            </a: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199" y="4648200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4648199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362200"/>
            <a:ext cx="24098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Morfolo</a:t>
            </a:r>
            <a:r>
              <a:rPr lang="sr-Latn-RS" dirty="0" smtClean="0"/>
              <a:t>ška obrada slike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Dilatacija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30444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logička operacija </a:t>
            </a:r>
          </a:p>
          <a:p>
            <a:endParaRPr lang="sr-Latn-RS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OR</a:t>
            </a:r>
            <a:r>
              <a:rPr lang="en-US" dirty="0" smtClean="0">
                <a:latin typeface="Comic Sans MS" pitchFamily="66" charset="0"/>
              </a:rPr>
              <a:t> </a:t>
            </a:r>
            <a:endParaRPr lang="sr-Latn-R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izme</a:t>
            </a:r>
            <a:r>
              <a:rPr lang="sr-Latn-RS" dirty="0" smtClean="0">
                <a:latin typeface="Comic Sans MS" pitchFamily="66" charset="0"/>
              </a:rPr>
              <a:t>đu elemenata  okoline </a:t>
            </a:r>
          </a:p>
          <a:p>
            <a:endParaRPr lang="sr-Latn-RS" dirty="0" smtClean="0">
              <a:latin typeface="Comic Sans MS" pitchFamily="66" charset="0"/>
            </a:endParaRPr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81000" y="327660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Dovoljno je da BAR jedna tačka iz okoline bude (crna ili bela) pa da tačka bude (crna ili bela).</a:t>
            </a:r>
          </a:p>
          <a:p>
            <a:endParaRPr lang="sr-Latn-RS" dirty="0" smtClean="0">
              <a:latin typeface="Comic Sans MS" pitchFamily="66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038600"/>
            <a:ext cx="1600200" cy="155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3733800"/>
            <a:ext cx="131911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5257800"/>
            <a:ext cx="1325880" cy="149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3810000"/>
            <a:ext cx="147099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00600" y="5257800"/>
            <a:ext cx="1473137" cy="13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Sadr</a:t>
            </a:r>
            <a:r>
              <a:rPr lang="sr-Latn-RS" dirty="0" smtClean="0"/>
              <a:t>žaj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r>
              <a:rPr lang="sr-Latn-RS" dirty="0" smtClean="0"/>
              <a:t>Uvod</a:t>
            </a:r>
          </a:p>
          <a:p>
            <a:pPr lvl="1" eaLnBrk="1" hangingPunct="1"/>
            <a:r>
              <a:rPr lang="sr-Latn-RS" dirty="0" smtClean="0"/>
              <a:t>Svetlost</a:t>
            </a:r>
          </a:p>
          <a:p>
            <a:pPr lvl="1" eaLnBrk="1" hangingPunct="1"/>
            <a:r>
              <a:rPr lang="sr-Latn-RS" dirty="0" smtClean="0"/>
              <a:t>Senzori za generisanje slike</a:t>
            </a:r>
          </a:p>
          <a:p>
            <a:pPr lvl="1" eaLnBrk="1" hangingPunct="1"/>
            <a:r>
              <a:rPr lang="sr-Latn-RS" dirty="0" smtClean="0"/>
              <a:t>Tipovi digitalnih slika</a:t>
            </a:r>
          </a:p>
          <a:p>
            <a:pPr lvl="1" eaLnBrk="1" hangingPunct="1"/>
            <a:r>
              <a:rPr lang="sr-Latn-RS" dirty="0" smtClean="0"/>
              <a:t>Kvantizacija slike i prostorna merenja</a:t>
            </a:r>
          </a:p>
          <a:p>
            <a:pPr lvl="1" eaLnBrk="1" hangingPunct="1"/>
            <a:r>
              <a:rPr lang="sr-Latn-RS" dirty="0" smtClean="0"/>
              <a:t>Matematički model digitalne rasterske slike</a:t>
            </a:r>
          </a:p>
          <a:p>
            <a:pPr lvl="1" eaLnBrk="1" hangingPunct="1"/>
            <a:r>
              <a:rPr lang="sr-Latn-RS" dirty="0" smtClean="0"/>
              <a:t>Formati slike</a:t>
            </a:r>
          </a:p>
          <a:p>
            <a:pPr lvl="1" eaLnBrk="1" hangingPunct="1"/>
            <a:r>
              <a:rPr lang="sr-Latn-RS" dirty="0" smtClean="0"/>
              <a:t>Analiza rasterskih digitalnih slika</a:t>
            </a:r>
          </a:p>
          <a:p>
            <a:pPr lvl="1" eaLnBrk="1" hangingPunct="1"/>
            <a:r>
              <a:rPr lang="sr-Latn-RS" smtClean="0"/>
              <a:t>Problemi</a:t>
            </a:r>
            <a:endParaRPr lang="en-US" smtClean="0"/>
          </a:p>
          <a:p>
            <a:pPr lvl="1" eaLnBrk="1" hangingPunct="1"/>
            <a:r>
              <a:rPr lang="sr-Latn-RS" dirty="0" smtClean="0"/>
              <a:t>Razumevanje slike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Morfolo</a:t>
            </a:r>
            <a:r>
              <a:rPr lang="sr-Latn-RS" dirty="0" smtClean="0"/>
              <a:t>ška obrada slike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FF0000"/>
                </a:solidFill>
              </a:rPr>
              <a:t>Erozija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30444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logička operacija </a:t>
            </a:r>
          </a:p>
          <a:p>
            <a:endParaRPr lang="sr-Latn-RS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r>
              <a:rPr lang="sr-Latn-RS" dirty="0" smtClean="0">
                <a:solidFill>
                  <a:srgbClr val="FF0000"/>
                </a:solidFill>
                <a:latin typeface="Comic Sans MS" pitchFamily="66" charset="0"/>
              </a:rPr>
              <a:t>AND</a:t>
            </a:r>
            <a:r>
              <a:rPr lang="en-US" dirty="0" smtClean="0">
                <a:latin typeface="Comic Sans MS" pitchFamily="66" charset="0"/>
              </a:rPr>
              <a:t> </a:t>
            </a:r>
            <a:endParaRPr lang="sr-Latn-R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izme</a:t>
            </a:r>
            <a:r>
              <a:rPr lang="sr-Latn-RS" dirty="0" smtClean="0">
                <a:latin typeface="Comic Sans MS" pitchFamily="66" charset="0"/>
              </a:rPr>
              <a:t>đu elemenata  okoline </a:t>
            </a:r>
          </a:p>
          <a:p>
            <a:endParaRPr lang="sr-Latn-RS" dirty="0" smtClean="0">
              <a:latin typeface="Comic Sans MS" pitchFamily="66" charset="0"/>
            </a:endParaRPr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2168572" cy="18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81000" y="32766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Ako su SVE tačka iz okoline (crna ili bela) tačka će biti (crna ili bela).</a:t>
            </a:r>
          </a:p>
          <a:p>
            <a:endParaRPr lang="sr-Latn-RS" dirty="0" smtClean="0">
              <a:latin typeface="Comic Sans MS" pitchFamily="66" charset="0"/>
            </a:endParaRP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657600"/>
            <a:ext cx="1325880" cy="149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810000"/>
            <a:ext cx="1473137" cy="13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5334000"/>
            <a:ext cx="1066800" cy="118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5105400"/>
            <a:ext cx="1524000" cy="166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Morfolo</a:t>
            </a:r>
            <a:r>
              <a:rPr lang="sr-Latn-RS" dirty="0" smtClean="0"/>
              <a:t>ška obrada slike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00" y="1828800"/>
            <a:ext cx="387638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Operatori:</a:t>
            </a:r>
          </a:p>
          <a:p>
            <a:endParaRPr lang="sr-Latn-RS" dirty="0" smtClean="0">
              <a:latin typeface="Comic Sans MS" pitchFamily="66" charset="0"/>
            </a:endParaRPr>
          </a:p>
          <a:p>
            <a:r>
              <a:rPr lang="sr-Latn-RS" dirty="0" smtClean="0">
                <a:latin typeface="Comic Sans MS" pitchFamily="66" charset="0"/>
              </a:rPr>
              <a:t>    otvaranje </a:t>
            </a:r>
            <a:r>
              <a:rPr lang="en-US" dirty="0" smtClean="0">
                <a:latin typeface="Comic Sans MS" pitchFamily="66" charset="0"/>
              </a:rPr>
              <a:t>= </a:t>
            </a:r>
            <a:r>
              <a:rPr lang="en-US" dirty="0" err="1" smtClean="0">
                <a:latin typeface="Comic Sans MS" pitchFamily="66" charset="0"/>
              </a:rPr>
              <a:t>dilatacija</a:t>
            </a:r>
            <a:r>
              <a:rPr lang="en-US" dirty="0" smtClean="0">
                <a:latin typeface="Comic Sans MS" pitchFamily="66" charset="0"/>
              </a:rPr>
              <a:t> + </a:t>
            </a:r>
            <a:r>
              <a:rPr lang="en-US" dirty="0" err="1" smtClean="0">
                <a:latin typeface="Comic Sans MS" pitchFamily="66" charset="0"/>
              </a:rPr>
              <a:t>erozija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    </a:t>
            </a:r>
            <a:r>
              <a:rPr lang="en-US" dirty="0" err="1" smtClean="0">
                <a:latin typeface="Comic Sans MS" pitchFamily="66" charset="0"/>
              </a:rPr>
              <a:t>zatvaranje</a:t>
            </a:r>
            <a:r>
              <a:rPr lang="en-US" dirty="0" smtClean="0">
                <a:latin typeface="Comic Sans MS" pitchFamily="66" charset="0"/>
              </a:rPr>
              <a:t> = </a:t>
            </a:r>
            <a:r>
              <a:rPr lang="en-US" dirty="0" err="1" smtClean="0">
                <a:latin typeface="Comic Sans MS" pitchFamily="66" charset="0"/>
              </a:rPr>
              <a:t>erozija</a:t>
            </a:r>
            <a:r>
              <a:rPr lang="en-US" dirty="0" smtClean="0">
                <a:latin typeface="Comic Sans MS" pitchFamily="66" charset="0"/>
              </a:rPr>
              <a:t> + </a:t>
            </a:r>
            <a:r>
              <a:rPr lang="en-US" dirty="0" err="1" smtClean="0">
                <a:latin typeface="Comic Sans MS" pitchFamily="66" charset="0"/>
              </a:rPr>
              <a:t>dilatacija</a:t>
            </a:r>
            <a:endParaRPr lang="en-US" dirty="0" smtClean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sr-Latn-RS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2200" y="137160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f  - </a:t>
            </a:r>
            <a:r>
              <a:rPr lang="en-US" dirty="0" err="1" smtClean="0">
                <a:latin typeface="Comic Sans MS" pitchFamily="66" charset="0"/>
              </a:rPr>
              <a:t>slika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828800"/>
            <a:ext cx="2952750" cy="230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14800"/>
            <a:ext cx="2985934" cy="232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7200" y="4038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detekcija</a:t>
            </a:r>
            <a:r>
              <a:rPr lang="en-US" dirty="0" smtClean="0">
                <a:latin typeface="Comic Sans MS" pitchFamily="66" charset="0"/>
              </a:rPr>
              <a:t> ivica</a:t>
            </a:r>
            <a:r>
              <a:rPr lang="en-US" baseline="-25000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 = </a:t>
            </a:r>
            <a:r>
              <a:rPr lang="en-US" dirty="0" err="1" smtClean="0">
                <a:latin typeface="Comic Sans MS" pitchFamily="66" charset="0"/>
              </a:rPr>
              <a:t>dilatacija</a:t>
            </a:r>
            <a:r>
              <a:rPr lang="en-US" dirty="0" smtClean="0">
                <a:latin typeface="Comic Sans MS" pitchFamily="66" charset="0"/>
              </a:rPr>
              <a:t> – f</a:t>
            </a:r>
          </a:p>
          <a:p>
            <a:r>
              <a:rPr lang="en-US" dirty="0" smtClean="0">
                <a:latin typeface="Comic Sans MS" pitchFamily="66" charset="0"/>
              </a:rPr>
              <a:t>    </a:t>
            </a:r>
            <a:r>
              <a:rPr lang="en-US" dirty="0" err="1" smtClean="0">
                <a:latin typeface="Comic Sans MS" pitchFamily="66" charset="0"/>
              </a:rPr>
              <a:t>detekcija</a:t>
            </a:r>
            <a:r>
              <a:rPr lang="en-US" dirty="0" smtClean="0">
                <a:latin typeface="Comic Sans MS" pitchFamily="66" charset="0"/>
              </a:rPr>
              <a:t> ivica</a:t>
            </a:r>
            <a:r>
              <a:rPr lang="en-US" baseline="-25000" dirty="0" smtClean="0">
                <a:latin typeface="Comic Sans MS" pitchFamily="66" charset="0"/>
              </a:rPr>
              <a:t>2</a:t>
            </a:r>
            <a:r>
              <a:rPr lang="en-US" dirty="0" smtClean="0">
                <a:latin typeface="Comic Sans MS" pitchFamily="66" charset="0"/>
              </a:rPr>
              <a:t> = f – </a:t>
            </a:r>
            <a:r>
              <a:rPr lang="en-US" dirty="0" err="1" smtClean="0">
                <a:latin typeface="Comic Sans MS" pitchFamily="66" charset="0"/>
              </a:rPr>
              <a:t>erozija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    </a:t>
            </a:r>
            <a:r>
              <a:rPr lang="en-US" dirty="0" err="1" smtClean="0">
                <a:latin typeface="Comic Sans MS" pitchFamily="66" charset="0"/>
              </a:rPr>
              <a:t>detekcija</a:t>
            </a:r>
            <a:r>
              <a:rPr lang="en-US" dirty="0" smtClean="0">
                <a:latin typeface="Comic Sans MS" pitchFamily="66" charset="0"/>
              </a:rPr>
              <a:t> ivica</a:t>
            </a:r>
            <a:r>
              <a:rPr lang="en-US" baseline="-25000" dirty="0" smtClean="0">
                <a:latin typeface="Comic Sans MS" pitchFamily="66" charset="0"/>
              </a:rPr>
              <a:t>3</a:t>
            </a:r>
            <a:r>
              <a:rPr lang="en-US" dirty="0" smtClean="0">
                <a:latin typeface="Comic Sans MS" pitchFamily="66" charset="0"/>
              </a:rPr>
              <a:t> = </a:t>
            </a:r>
            <a:r>
              <a:rPr lang="en-US" dirty="0" err="1" smtClean="0">
                <a:latin typeface="Comic Sans MS" pitchFamily="66" charset="0"/>
              </a:rPr>
              <a:t>dilatacija</a:t>
            </a:r>
            <a:r>
              <a:rPr lang="en-US" dirty="0" smtClean="0">
                <a:latin typeface="Comic Sans MS" pitchFamily="66" charset="0"/>
              </a:rPr>
              <a:t> – </a:t>
            </a:r>
            <a:r>
              <a:rPr lang="en-US" dirty="0" err="1" smtClean="0">
                <a:latin typeface="Comic Sans MS" pitchFamily="66" charset="0"/>
              </a:rPr>
              <a:t>erozija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sr-Latn-RS" dirty="0" smtClean="0"/>
              <a:t>Uvod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r>
              <a:rPr lang="sr-Latn-RS" dirty="0" smtClean="0"/>
              <a:t>Ljudi registruju ogroman broj informacija korišćenjem čula vida</a:t>
            </a:r>
          </a:p>
          <a:p>
            <a:pPr lvl="1" eaLnBrk="1" hangingPunct="1"/>
            <a:endParaRPr lang="sr-Latn-RS" dirty="0" smtClean="0"/>
          </a:p>
          <a:p>
            <a:pPr lvl="1" eaLnBrk="1" hangingPunct="1"/>
            <a:r>
              <a:rPr lang="sr-Latn-RS" dirty="0" smtClean="0"/>
              <a:t>Scena koju mozak analizira vrlo često je veoma kompleksna.</a:t>
            </a:r>
          </a:p>
          <a:p>
            <a:pPr lvl="1" eaLnBrk="1" hangingPunct="1"/>
            <a:endParaRPr lang="sr-Latn-RS" dirty="0" smtClean="0"/>
          </a:p>
          <a:p>
            <a:pPr lvl="1" eaLnBrk="1" hangingPunct="1"/>
            <a:r>
              <a:rPr lang="sr-Latn-RS" dirty="0" smtClean="0"/>
              <a:t>Za </a:t>
            </a:r>
            <a:r>
              <a:rPr lang="sr-Latn-RS" dirty="0" smtClean="0">
                <a:solidFill>
                  <a:srgbClr val="FF0000"/>
                </a:solidFill>
              </a:rPr>
              <a:t>razumevanje slike </a:t>
            </a:r>
            <a:r>
              <a:rPr lang="sr-Latn-RS" dirty="0" smtClean="0"/>
              <a:t>čovek koristi pored čula vida i sve svoje iskustvo i znanje.</a:t>
            </a:r>
          </a:p>
          <a:p>
            <a:pPr lvl="1" eaLnBrk="1" hangingPunct="1"/>
            <a:endParaRPr lang="sr-Latn-RS" dirty="0" smtClean="0"/>
          </a:p>
          <a:p>
            <a:pPr lvl="1" eaLnBrk="1" hangingPunct="1"/>
            <a:r>
              <a:rPr lang="sr-Latn-RS" dirty="0" smtClean="0"/>
              <a:t>Računarsko razumevanje slike – </a:t>
            </a:r>
            <a:r>
              <a:rPr lang="sr-Latn-RS" dirty="0" smtClean="0">
                <a:solidFill>
                  <a:srgbClr val="FF0000"/>
                </a:solidFill>
              </a:rPr>
              <a:t>Computer Vision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Svetlost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76400"/>
            <a:ext cx="6781800" cy="511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00800" y="1905000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IZVOR SVETLA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342900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OBJEKAT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95300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SENZOR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REGISTROVANJE SVETLOSTI</a:t>
            </a:r>
            <a:endParaRPr lang="en-US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Svetlost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spektri elektro magnetnog zračenja</a:t>
            </a:r>
            <a:endParaRPr lang="en-US" dirty="0"/>
          </a:p>
        </p:txBody>
      </p:sp>
      <p:pic>
        <p:nvPicPr>
          <p:cNvPr id="37890" name="Picture 2" descr="http://quarknet.fnal.gov/fnal-uc/quarknet-summer-research/QNET2010/Astronomy/em_spectr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524000"/>
            <a:ext cx="6934200" cy="43576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52600" y="6248400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vidljive</a:t>
            </a:r>
            <a:r>
              <a:rPr lang="en-US" dirty="0" smtClean="0"/>
              <a:t> </a:t>
            </a:r>
            <a:r>
              <a:rPr lang="en-US" dirty="0" err="1" smtClean="0"/>
              <a:t>talasne</a:t>
            </a:r>
            <a:r>
              <a:rPr lang="en-US" dirty="0" smtClean="0"/>
              <a:t> du</a:t>
            </a:r>
            <a:r>
              <a:rPr lang="sr-Latn-RS" dirty="0" smtClean="0"/>
              <a:t>žine za prosečnog čoveka </a:t>
            </a:r>
            <a:r>
              <a:rPr lang="en-US" dirty="0" smtClean="0"/>
              <a:t>390nm – 750nm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074460"/>
            <a:ext cx="11430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Senzori za generisanje slike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4572000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OBJEKAT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57150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CCD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9200" y="33528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SOČIVO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438400"/>
            <a:ext cx="13620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>
            <a:off x="1905000" y="2667000"/>
            <a:ext cx="5410200" cy="266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4419600"/>
            <a:ext cx="54102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90885" y="3922060"/>
            <a:ext cx="76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86400" y="4504765"/>
            <a:ext cx="76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Senzori za generisanje slike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File:Pinhole-camera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6553200" cy="44725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8077200" cy="479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Senzori za generisanje slike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http://upload.wikimedia.org/wikipedia/commons/thumb/f/fb/Eye_in_cross-section.svg/706px-Eye_in_cross-secti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905000"/>
            <a:ext cx="2931258" cy="194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3382</TotalTime>
  <Words>1499</Words>
  <Application>Microsoft Office PowerPoint</Application>
  <PresentationFormat>On-screen Show (4:3)</PresentationFormat>
  <Paragraphs>1182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Digitalna slika</vt:lpstr>
      <vt:lpstr>Motivacija</vt:lpstr>
      <vt:lpstr>Sadržaj</vt:lpstr>
      <vt:lpstr>Uvod</vt:lpstr>
      <vt:lpstr>Svetlost</vt:lpstr>
      <vt:lpstr>Svetlost</vt:lpstr>
      <vt:lpstr>Senzori za generisanje slike</vt:lpstr>
      <vt:lpstr>Senzori za generisanje slike</vt:lpstr>
      <vt:lpstr>Senzori za generisanje slike</vt:lpstr>
      <vt:lpstr>Tipovi digitalnih slika</vt:lpstr>
      <vt:lpstr>Tipovi digitalnih slika</vt:lpstr>
      <vt:lpstr>Kvantizacija slike</vt:lpstr>
      <vt:lpstr>Prostorna merenja</vt:lpstr>
      <vt:lpstr>Matematički model</vt:lpstr>
      <vt:lpstr>Matematički model</vt:lpstr>
      <vt:lpstr>Formati rasterske slika</vt:lpstr>
      <vt:lpstr>Formati rasterske slika</vt:lpstr>
      <vt:lpstr>Matematički model</vt:lpstr>
      <vt:lpstr>Formati rasterske slika</vt:lpstr>
      <vt:lpstr>Statističke osobine slike i segmentacija slike</vt:lpstr>
      <vt:lpstr>Statističke osobine slike</vt:lpstr>
      <vt:lpstr>Binarna slika</vt:lpstr>
      <vt:lpstr>Binarna slika</vt:lpstr>
      <vt:lpstr>Binarna slika</vt:lpstr>
      <vt:lpstr>Binarna slika</vt:lpstr>
      <vt:lpstr>Binarna slika</vt:lpstr>
      <vt:lpstr>Morfološka obrada slike</vt:lpstr>
      <vt:lpstr>Morfološka obrada slike</vt:lpstr>
      <vt:lpstr>Morfološka obrada slike</vt:lpstr>
      <vt:lpstr>Morfološka obrada slike</vt:lpstr>
      <vt:lpstr>Morfološka obrada slike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Primene različitih vrsta aproksimacija funkcija</dc:title>
  <dc:creator>djordje</dc:creator>
  <cp:lastModifiedBy>djordje</cp:lastModifiedBy>
  <cp:revision>223</cp:revision>
  <dcterms:created xsi:type="dcterms:W3CDTF">2005-12-27T21:54:02Z</dcterms:created>
  <dcterms:modified xsi:type="dcterms:W3CDTF">2015-10-13T10:54:41Z</dcterms:modified>
</cp:coreProperties>
</file>